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F9FA"/>
    <a:srgbClr val="4C21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84232" autoAdjust="0"/>
  </p:normalViewPr>
  <p:slideViewPr>
    <p:cSldViewPr snapToGrid="0">
      <p:cViewPr varScale="1">
        <p:scale>
          <a:sx n="70" d="100"/>
          <a:sy n="70" d="100"/>
        </p:scale>
        <p:origin x="115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-3126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778339B-262C-CE63-FC68-E5A7D34798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A8334C-05D1-304E-F02B-8866083DD1D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80B243A6-C35D-4CF8-A978-7CFC63B47EE1}" type="datetimeFigureOut">
              <a:rPr lang="en-US"/>
              <a:pPr>
                <a:defRPr/>
              </a:pPr>
              <a:t>4/2/2024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58462C-FFD6-CBC3-AE42-AE938C1172E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C4A854-D136-A559-8159-37ABE40B323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F5A8E369-B4E4-4B4D-A4CE-CD59DCC06A9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9461BAA-A283-A2CE-56A9-F7661A623E3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5E9B6F-6A96-3F4C-C711-FBE10082EAC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72B00A4E-5B19-4EF5-9B34-F542515E5302}" type="datetimeFigureOut">
              <a:rPr lang="en-US"/>
              <a:pPr>
                <a:defRPr/>
              </a:pPr>
              <a:t>4/2/2024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376F924-1801-28BB-60E5-6B9D9BF3A09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81F9D9A-D0E9-219F-79E6-8048200B89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F5F8FD-3AE4-2E90-F4AF-92E94E2B086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A3142C-249B-9659-E19F-0697BC8DFE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B492D252-7BB2-4987-91DD-A4336111843E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>
            <a:extLst>
              <a:ext uri="{FF2B5EF4-FFF2-40B4-BE49-F238E27FC236}">
                <a16:creationId xmlns:a16="http://schemas.microsoft.com/office/drawing/2014/main" id="{6EB282FB-7CC5-1E96-AA35-AC6816FAE5D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7CB88B-6301-FF43-7D42-BF3FD0A3322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/>
              <a:t>Quad charts should be submitted with the original proposals and then updated quarterly </a:t>
            </a:r>
            <a:r>
              <a:rPr lang="en-US" dirty="0">
                <a:solidFill>
                  <a:srgbClr val="FF0000"/>
                </a:solidFill>
              </a:rPr>
              <a:t>(with the quarterly reports).</a:t>
            </a:r>
            <a:r>
              <a:rPr lang="en-US" dirty="0"/>
              <a:t>The measurable goals are placed on the chart at that time.  These are put in the lower right quadrant for each year of execution. Sample goals are put above.</a:t>
            </a:r>
          </a:p>
          <a:p>
            <a:pPr marL="228600" indent="-2286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/>
              <a:t>Each quarter do the following:</a:t>
            </a:r>
          </a:p>
          <a:p>
            <a:pPr marL="685800" lvl="1" indent="-2286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/>
              <a:t>Once you start a study on your timeline chart, place a bar on the timeline bar where you are in the study. Each quarter, move the bars to represent the current location in the study.</a:t>
            </a:r>
          </a:p>
          <a:p>
            <a:pPr marL="685800" lvl="1" indent="-2286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/>
              <a:t>Check off your goals and milestones as you complete them. Here are some checked bars and empty bars </a:t>
            </a:r>
            <a:r>
              <a:rPr lang="en-US" dirty="0">
                <a:sym typeface="Wingdings 2"/>
              </a:rPr>
              <a:t>  to use</a:t>
            </a:r>
            <a:endParaRPr lang="en-US" dirty="0"/>
          </a:p>
          <a:p>
            <a:pPr marL="685800" lvl="1" indent="-2286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/>
              <a:t>If your timelines change, modify the timeline bar’s length and position </a:t>
            </a:r>
            <a:r>
              <a:rPr lang="en-US" i="1" dirty="0"/>
              <a:t>but if you change them, make sure and comment on the change under Comments/Challenges/Issues/Concerns</a:t>
            </a:r>
          </a:p>
          <a:p>
            <a:pPr marL="685800" lvl="1" indent="-2286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/>
              <a:t>Make sure and place a new accomplishment in the upper right quadrant.  Please ensure that the picture or graphic doesn’t contain proprietary </a:t>
            </a:r>
            <a:r>
              <a:rPr lang="en-US"/>
              <a:t>information.</a:t>
            </a:r>
            <a:endParaRPr lang="en-US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148" name="Slide Number Placeholder 3">
            <a:extLst>
              <a:ext uri="{FF2B5EF4-FFF2-40B4-BE49-F238E27FC236}">
                <a16:creationId xmlns:a16="http://schemas.microsoft.com/office/drawing/2014/main" id="{36B70B04-C9A2-2EB8-6A49-A347389119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BFC2E0E-07A3-4A2D-9B54-E8B046DBA013}" type="slidenum">
              <a:rPr lang="en-US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1FB476-DCCB-3895-E4F0-133E5083C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0EA37-0037-4564-979D-666750E83D82}" type="datetimeFigureOut">
              <a:rPr lang="en-US"/>
              <a:pPr>
                <a:defRPr/>
              </a:pPr>
              <a:t>4/2/2024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ABB73-E692-ED51-6241-8B478B0223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7CCA79-6091-8063-CF37-43DD943324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E2EFCD-C675-4FD3-AAC2-D86BF60E4AC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61912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4688F3-E4AA-D7B8-609F-28C542DCB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56324-A520-41CF-9B72-DBAA628BD191}" type="datetimeFigureOut">
              <a:rPr lang="en-US"/>
              <a:pPr>
                <a:defRPr/>
              </a:pPr>
              <a:t>4/2/2024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0CF98D-841E-489F-77AD-2FB40837C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04C54A-408B-C694-F503-E8CCDB9BA8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42D7F9-2D3B-42EE-A748-5A1FBC4F8DD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17677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662426-D9AD-2AFE-54CA-CFA97C2C1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B9E9D-FC9F-4754-B161-C599B40C5E28}" type="datetimeFigureOut">
              <a:rPr lang="en-US"/>
              <a:pPr>
                <a:defRPr/>
              </a:pPr>
              <a:t>4/2/2024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CD0F22-606E-62FE-A8AF-4F627F26D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ACC166-333A-9D17-3E02-B1F3E6FCB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AF2BA-592A-4A66-9229-1D76CBCF277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6951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D94AA1A-9226-FE03-052E-E3490E75A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8A3E4-9A5E-4FCA-9A49-9B4B2A783E6C}" type="datetimeFigureOut">
              <a:rPr lang="en-US"/>
              <a:pPr>
                <a:defRPr/>
              </a:pPr>
              <a:t>4/2/2024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68E221D-D97B-B0DD-F886-30C78BD7A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F48977F-7F50-E678-86F7-93316D262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780A92-D2E4-45B1-B90C-8A1E61698B0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5102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C2251EA-DCE9-5494-CBA3-79150F31B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386B8E-1018-4A63-A366-6EED6FC64B7A}" type="datetimeFigureOut">
              <a:rPr lang="en-US"/>
              <a:pPr>
                <a:defRPr/>
              </a:pPr>
              <a:t>4/2/2024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21E37F1-21EF-E503-0DED-15EDC4E78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2CA910B2-45D3-1BF7-5F6E-5488E146C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7931D9-7440-4D9D-BFF1-4DA4693ADB3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94562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 descr="DOD2">
            <a:extLst>
              <a:ext uri="{FF2B5EF4-FFF2-40B4-BE49-F238E27FC236}">
                <a16:creationId xmlns:a16="http://schemas.microsoft.com/office/drawing/2014/main" id="{31C4FDC4-4426-17F9-5AD6-1E2FDECD796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3713" y="34925"/>
            <a:ext cx="919162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39E38BC-FB15-3231-10ED-3AEF4719853D}"/>
              </a:ext>
            </a:extLst>
          </p:cNvPr>
          <p:cNvCxnSpPr/>
          <p:nvPr userDrawn="1"/>
        </p:nvCxnSpPr>
        <p:spPr>
          <a:xfrm>
            <a:off x="128588" y="1054100"/>
            <a:ext cx="8856662" cy="952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054109" cy="1006764"/>
          </a:xfrm>
        </p:spPr>
        <p:txBody>
          <a:bodyPr>
            <a:normAutofit/>
          </a:bodyPr>
          <a:lstStyle>
            <a:lvl1pPr algn="l">
              <a:defRPr sz="24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66995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E459ED7-1A74-B9BE-5ABE-2D6EB6E21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251C9-5DD1-4805-BAB2-1F1A86F570C9}" type="datetimeFigureOut">
              <a:rPr lang="en-US"/>
              <a:pPr>
                <a:defRPr/>
              </a:pPr>
              <a:t>4/2/2024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ADF1CD2-60B7-012A-6D9A-C162A164B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8BDD078-1CB9-8675-42F9-37B3F15D3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261149-4AF3-41A9-A68C-9BE0A7E0545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6793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3C17109-408D-397A-5933-2AC3A3A61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A075C-F165-43C0-BA60-16182721F00C}" type="datetimeFigureOut">
              <a:rPr lang="en-US"/>
              <a:pPr>
                <a:defRPr/>
              </a:pPr>
              <a:t>4/2/2024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8CDB455-45B2-C4BD-2AE5-F9D2BA1D2E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BF406D0-ED12-58BC-6F8F-FDCCF5C0C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5751E5-399C-4B24-8218-E763F8CD43E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3841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3D694BD-2B7A-42EB-F4D5-55E8E86C8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15739-13BB-4D74-9BFB-BE518EC20D9E}" type="datetimeFigureOut">
              <a:rPr lang="en-US"/>
              <a:pPr>
                <a:defRPr/>
              </a:pPr>
              <a:t>4/2/2024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D9A3F13-12A8-7AF2-F8C1-D59436EDE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679C251-2D1F-103E-C88C-9B51644C5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972150-5682-452B-A09C-3F18EFE95C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1867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BA46B7-B229-CD45-7BB0-2690C5431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1FF668-307D-44F4-B7C0-5A161690DA07}" type="datetimeFigureOut">
              <a:rPr lang="en-US"/>
              <a:pPr>
                <a:defRPr/>
              </a:pPr>
              <a:t>4/2/2024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BC9717-5C6C-73D7-41F9-9E19076CC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EC304-BB88-76FC-C4BB-73736D5E3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23321B-204E-492A-9D63-15E4EEBA332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43288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A93765-0E7C-EE33-0AE1-9D25BE813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F462A-5343-4FAF-B0BF-18A994402F60}" type="datetimeFigureOut">
              <a:rPr lang="en-US"/>
              <a:pPr>
                <a:defRPr/>
              </a:pPr>
              <a:t>4/2/2024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66B56D-C505-254D-771C-CD1B5351B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A6493-0F42-4122-1F39-2B4FF2504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53836B-7EBE-401B-B800-46333C8E83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16253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759691E8-BB62-0888-046F-B1AC4FE9E68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6D69D13-47F1-56E6-601E-9B1730CD7CB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590F3C-9735-9CA9-62E2-33E6786A8E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8108A1B-B4E8-4611-A44B-9718C63CC83C}" type="datetimeFigureOut">
              <a:rPr lang="en-US"/>
              <a:pPr>
                <a:defRPr/>
              </a:pPr>
              <a:t>4/2/2024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75EABF-FEA0-DA19-FD24-8514135B25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69A60F-2D60-3F7B-EB26-E808CED1E6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4C834B80-4A3D-4E71-AF3E-508F58F4FD2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9" r:id="rId6"/>
    <p:sldLayoutId id="2147484014" r:id="rId7"/>
    <p:sldLayoutId id="2147484015" r:id="rId8"/>
    <p:sldLayoutId id="2147484016" r:id="rId9"/>
    <p:sldLayoutId id="2147484017" r:id="rId10"/>
    <p:sldLayoutId id="214748401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>
            <a:extLst>
              <a:ext uri="{FF2B5EF4-FFF2-40B4-BE49-F238E27FC236}">
                <a16:creationId xmlns:a16="http://schemas.microsoft.com/office/drawing/2014/main" id="{DBC2618F-A4AE-0582-6D23-A792D91610E7}"/>
              </a:ext>
            </a:extLst>
          </p:cNvPr>
          <p:cNvSpPr/>
          <p:nvPr/>
        </p:nvSpPr>
        <p:spPr>
          <a:xfrm>
            <a:off x="4797425" y="1131888"/>
            <a:ext cx="4219575" cy="2308225"/>
          </a:xfrm>
          <a:prstGeom prst="rect">
            <a:avLst/>
          </a:prstGeom>
          <a:solidFill>
            <a:srgbClr val="E2F9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075" name="Title 3">
            <a:extLst>
              <a:ext uri="{FF2B5EF4-FFF2-40B4-BE49-F238E27FC236}">
                <a16:creationId xmlns:a16="http://schemas.microsoft.com/office/drawing/2014/main" id="{79253FEE-F74D-2A70-C75A-507F98FDE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88" y="19050"/>
            <a:ext cx="7924800" cy="7651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/>
              <a:t>Insert Project Title Here</a:t>
            </a:r>
            <a:br>
              <a:rPr lang="en-US" dirty="0"/>
            </a:br>
            <a:r>
              <a:rPr lang="en-US" sz="1400" dirty="0"/>
              <a:t>Insert ERMS/Log Number and Task Title Here</a:t>
            </a:r>
            <a:br>
              <a:rPr lang="en-US" sz="1400" dirty="0"/>
            </a:br>
            <a:r>
              <a:rPr lang="en-US" sz="1400" dirty="0"/>
              <a:t>Insert Award Number Here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C65BEAB-7F83-0D0D-D81B-8D9488F37EFE}"/>
              </a:ext>
            </a:extLst>
          </p:cNvPr>
          <p:cNvCxnSpPr/>
          <p:nvPr/>
        </p:nvCxnSpPr>
        <p:spPr>
          <a:xfrm rot="16200000" flipH="1">
            <a:off x="1747044" y="3960019"/>
            <a:ext cx="5764212" cy="317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25" name="TextBox 22">
            <a:extLst>
              <a:ext uri="{FF2B5EF4-FFF2-40B4-BE49-F238E27FC236}">
                <a16:creationId xmlns:a16="http://schemas.microsoft.com/office/drawing/2014/main" id="{6B78BFF0-A88F-C8A8-711D-782A55CE53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3225" y="1673225"/>
            <a:ext cx="28463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i="1">
                <a:latin typeface="Arial" panose="020B0604020202020204" pitchFamily="34" charset="0"/>
                <a:cs typeface="Arial" panose="020B0604020202020204" pitchFamily="34" charset="0"/>
              </a:rPr>
              <a:t>Insert a picture or graphic here, with a caption, that represents the proposed work</a:t>
            </a:r>
          </a:p>
        </p:txBody>
      </p:sp>
      <p:sp>
        <p:nvSpPr>
          <p:cNvPr id="15" name="Title 3">
            <a:extLst>
              <a:ext uri="{FF2B5EF4-FFF2-40B4-BE49-F238E27FC236}">
                <a16:creationId xmlns:a16="http://schemas.microsoft.com/office/drawing/2014/main" id="{91B5A0EB-E562-A4F2-282C-F7853A560C7B}"/>
              </a:ext>
            </a:extLst>
          </p:cNvPr>
          <p:cNvSpPr txBox="1">
            <a:spLocks/>
          </p:cNvSpPr>
          <p:nvPr/>
        </p:nvSpPr>
        <p:spPr bwMode="auto">
          <a:xfrm>
            <a:off x="128588" y="746125"/>
            <a:ext cx="8061325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normAutofit fontScale="85000" lnSpcReduction="10000"/>
          </a:bodyPr>
          <a:lstStyle/>
          <a:p>
            <a:pPr eaLnBrk="1" hangingPunct="1">
              <a:spcBef>
                <a:spcPts val="0"/>
              </a:spcBef>
              <a:spcAft>
                <a:spcPts val="200"/>
              </a:spcAft>
              <a:defRPr/>
            </a:pPr>
            <a:r>
              <a:rPr lang="en-US" sz="1200" b="1" dirty="0">
                <a:latin typeface="Arial" charset="0"/>
                <a:ea typeface="+mj-ea"/>
                <a:cs typeface="Arial" charset="0"/>
              </a:rPr>
              <a:t>PI:  </a:t>
            </a:r>
            <a:r>
              <a:rPr lang="en-US" sz="1200" dirty="0">
                <a:latin typeface="Arial" charset="0"/>
                <a:ea typeface="+mj-ea"/>
                <a:cs typeface="Arial" charset="0"/>
              </a:rPr>
              <a:t>Insert PI Name Here		</a:t>
            </a:r>
            <a:r>
              <a:rPr lang="en-US" sz="1200" b="1" dirty="0">
                <a:latin typeface="Arial" charset="0"/>
                <a:ea typeface="+mj-ea"/>
                <a:cs typeface="Arial" charset="0"/>
              </a:rPr>
              <a:t>Org:  </a:t>
            </a:r>
            <a:r>
              <a:rPr lang="en-US" sz="1200" dirty="0">
                <a:latin typeface="Arial" charset="0"/>
                <a:ea typeface="+mj-ea"/>
                <a:cs typeface="Arial" charset="0"/>
              </a:rPr>
              <a:t>Insert Recipient Organization/Contractor Name Here       </a:t>
            </a:r>
            <a:r>
              <a:rPr lang="en-US" sz="1200" b="1" dirty="0">
                <a:solidFill>
                  <a:srgbClr val="000000"/>
                </a:solidFill>
                <a:latin typeface="Ariel"/>
              </a:rPr>
              <a:t>Award Amount: </a:t>
            </a:r>
            <a:r>
              <a:rPr lang="en-US" sz="1200" dirty="0">
                <a:solidFill>
                  <a:srgbClr val="000000"/>
                </a:solidFill>
                <a:latin typeface="Ariel"/>
              </a:rPr>
              <a:t>$$$$$$$</a:t>
            </a:r>
            <a:endParaRPr lang="en-US" sz="1200" dirty="0">
              <a:latin typeface="Arial" charset="0"/>
              <a:ea typeface="+mj-ea"/>
              <a:cs typeface="Arial" charset="0"/>
            </a:endParaRPr>
          </a:p>
        </p:txBody>
      </p:sp>
      <p:graphicFrame>
        <p:nvGraphicFramePr>
          <p:cNvPr id="16" name="AimApp">
            <a:extLst>
              <a:ext uri="{FF2B5EF4-FFF2-40B4-BE49-F238E27FC236}">
                <a16:creationId xmlns:a16="http://schemas.microsoft.com/office/drawing/2014/main" id="{4009E883-E92D-F483-5969-A7F257C913EF}"/>
              </a:ext>
            </a:extLst>
          </p:cNvPr>
          <p:cNvGraphicFramePr>
            <a:graphicFrameLocks noGrp="1"/>
          </p:cNvGraphicFramePr>
          <p:nvPr/>
        </p:nvGraphicFramePr>
        <p:xfrm>
          <a:off x="187325" y="1169988"/>
          <a:ext cx="4318000" cy="26003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1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195546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Ariel"/>
                        </a:rPr>
                        <a:t>Study/Product</a:t>
                      </a:r>
                      <a:r>
                        <a:rPr lang="en-US" sz="1200" b="1" baseline="0" dirty="0">
                          <a:solidFill>
                            <a:srgbClr val="000000"/>
                          </a:solidFill>
                          <a:latin typeface="Ariel"/>
                        </a:rPr>
                        <a:t> Aim(s)</a:t>
                      </a:r>
                      <a:endParaRPr lang="en-US" sz="1200" b="1" dirty="0">
                        <a:solidFill>
                          <a:srgbClr val="000000"/>
                        </a:solidFill>
                        <a:latin typeface="Ariel"/>
                      </a:endParaRPr>
                    </a:p>
                    <a:p>
                      <a:pPr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Ariel"/>
                        </a:rPr>
                        <a:t> </a:t>
                      </a:r>
                    </a:p>
                    <a:p>
                      <a:pPr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Ariel"/>
                        </a:rPr>
                        <a:t> </a:t>
                      </a:r>
                    </a:p>
                    <a:p>
                      <a:pPr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Ariel"/>
                        </a:rPr>
                        <a:t> </a:t>
                      </a:r>
                    </a:p>
                    <a:p>
                      <a:pPr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Ariel"/>
                        </a:rPr>
                        <a:t> </a:t>
                      </a:r>
                    </a:p>
                    <a:p>
                      <a:pPr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1100" b="0" dirty="0">
                          <a:solidFill>
                            <a:srgbClr val="000000"/>
                          </a:solidFill>
                          <a:latin typeface="Ariel"/>
                        </a:rPr>
                        <a:t> </a:t>
                      </a:r>
                      <a:endParaRPr lang="en-US" sz="1100" b="1" dirty="0">
                        <a:solidFill>
                          <a:srgbClr val="000000"/>
                        </a:solidFill>
                        <a:latin typeface="Ariel"/>
                      </a:endParaRPr>
                    </a:p>
                    <a:p>
                      <a:pPr algn="ctr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b="1" dirty="0">
                        <a:solidFill>
                          <a:srgbClr val="000000"/>
                        </a:solidFill>
                        <a:latin typeface="Ariel"/>
                      </a:endParaRPr>
                    </a:p>
                  </a:txBody>
                  <a:tcPr marT="45705" marB="45705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04779">
                <a:tc>
                  <a:txBody>
                    <a:bodyPr/>
                    <a:lstStyle/>
                    <a:p>
                      <a:pPr marL="177800" marR="0" indent="-17780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Ariel"/>
                        </a:rPr>
                        <a:t>Approach</a:t>
                      </a:r>
                      <a:endParaRPr lang="en-US" sz="1200" b="0" baseline="0" dirty="0">
                        <a:solidFill>
                          <a:srgbClr val="000000"/>
                        </a:solidFill>
                        <a:latin typeface="Ariel"/>
                      </a:endParaRPr>
                    </a:p>
                    <a:p>
                      <a:pPr marL="177800" indent="-177800" algn="l" defTabSz="914400" rtl="0" eaLnBrk="1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Tx/>
                        <a:buNone/>
                      </a:pPr>
                      <a:r>
                        <a:rPr lang="en-US" sz="1100" b="0" baseline="0" dirty="0">
                          <a:solidFill>
                            <a:srgbClr val="000000"/>
                          </a:solidFill>
                          <a:latin typeface="Ariel"/>
                        </a:rPr>
                        <a:t>Free text.</a:t>
                      </a:r>
                      <a:endParaRPr lang="en-US" sz="1100" b="0" dirty="0">
                        <a:solidFill>
                          <a:srgbClr val="000000"/>
                        </a:solidFill>
                        <a:latin typeface="Ariel"/>
                      </a:endParaRPr>
                    </a:p>
                  </a:txBody>
                  <a:tcPr marT="45705" marB="45705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664E76C6-3FFD-F78C-60B1-BF342F2870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3925" y="3887788"/>
            <a:ext cx="4224338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19063" indent="-119063" eaLnBrk="1" hangingPunct="1">
              <a:defRPr/>
            </a:pPr>
            <a:r>
              <a:rPr lang="en-US" sz="1050" b="1" dirty="0">
                <a:cs typeface="Arial" pitchFamily="34" charset="0"/>
              </a:rPr>
              <a:t>Goals/Milestones (Example)</a:t>
            </a:r>
          </a:p>
          <a:p>
            <a:pPr eaLnBrk="1" hangingPunct="1">
              <a:defRPr/>
            </a:pPr>
            <a:r>
              <a:rPr lang="en-US" sz="1050" b="1" dirty="0">
                <a:cs typeface="Arial" pitchFamily="34" charset="0"/>
              </a:rPr>
              <a:t>CY17 Goal </a:t>
            </a:r>
            <a:r>
              <a:rPr lang="en-US" sz="1000" dirty="0">
                <a:cs typeface="Arial" pitchFamily="34" charset="0"/>
              </a:rPr>
              <a:t>– System demonstration</a:t>
            </a:r>
          </a:p>
          <a:p>
            <a:pPr marL="119063" indent="-119063" eaLnBrk="1" hangingPunct="1">
              <a:defRPr/>
            </a:pPr>
            <a:r>
              <a:rPr lang="en-US" sz="1050" dirty="0">
                <a:solidFill>
                  <a:schemeClr val="dk1"/>
                </a:solidFill>
                <a:cs typeface="Arial" pitchFamily="34" charset="0"/>
                <a:sym typeface="Wingdings 2"/>
              </a:rPr>
              <a:t> </a:t>
            </a:r>
            <a:r>
              <a:rPr lang="en-US" sz="1050" dirty="0">
                <a:cs typeface="Arial" pitchFamily="34" charset="0"/>
              </a:rPr>
              <a:t>Functionality tests of integrated firmware and software</a:t>
            </a:r>
            <a:endParaRPr lang="en-US" sz="1050" dirty="0">
              <a:solidFill>
                <a:schemeClr val="dk1"/>
              </a:solidFill>
              <a:cs typeface="Arial" pitchFamily="34" charset="0"/>
            </a:endParaRPr>
          </a:p>
          <a:p>
            <a:pPr marL="119063" indent="-119063" eaLnBrk="1" hangingPunct="1">
              <a:defRPr/>
            </a:pPr>
            <a:r>
              <a:rPr lang="en-US" sz="1050" b="1" dirty="0">
                <a:cs typeface="Arial" pitchFamily="34" charset="0"/>
              </a:rPr>
              <a:t>CY18 Goals </a:t>
            </a:r>
            <a:r>
              <a:rPr lang="en-US" sz="1000" dirty="0">
                <a:cs typeface="Arial" pitchFamily="34" charset="0"/>
              </a:rPr>
              <a:t>–  System validation</a:t>
            </a:r>
          </a:p>
          <a:p>
            <a:pPr eaLnBrk="1" hangingPunct="1">
              <a:buFont typeface="Wingdings 2" pitchFamily="18" charset="2"/>
              <a:buChar char="£"/>
              <a:defRPr/>
            </a:pPr>
            <a:r>
              <a:rPr lang="en-US" sz="1050" dirty="0">
                <a:cs typeface="Arial" pitchFamily="34" charset="0"/>
              </a:rPr>
              <a:t>Investigate earplug designs based on collected features </a:t>
            </a:r>
          </a:p>
          <a:p>
            <a:pPr eaLnBrk="1" hangingPunct="1">
              <a:buFont typeface="Wingdings 2" pitchFamily="18" charset="2"/>
              <a:buChar char="£"/>
              <a:defRPr/>
            </a:pPr>
            <a:r>
              <a:rPr lang="en-US" sz="1050" dirty="0">
                <a:cs typeface="Arial" pitchFamily="34" charset="0"/>
              </a:rPr>
              <a:t>Complete formal attenuation and comfort trials of earplugs</a:t>
            </a:r>
          </a:p>
          <a:p>
            <a:pPr marL="119063" indent="-119063" eaLnBrk="1" hangingPunct="1">
              <a:defRPr/>
            </a:pPr>
            <a:r>
              <a:rPr lang="en-US" sz="1050" b="1" dirty="0">
                <a:cs typeface="Arial" pitchFamily="34" charset="0"/>
              </a:rPr>
              <a:t>CY19 Goal </a:t>
            </a:r>
            <a:r>
              <a:rPr lang="en-US" sz="1050" dirty="0">
                <a:cs typeface="Arial" pitchFamily="34" charset="0"/>
              </a:rPr>
              <a:t>– </a:t>
            </a:r>
            <a:r>
              <a:rPr lang="en-US" sz="1000" dirty="0">
                <a:cs typeface="Arial" pitchFamily="34" charset="0"/>
              </a:rPr>
              <a:t>Production readiness</a:t>
            </a:r>
          </a:p>
          <a:p>
            <a:pPr marL="119063" indent="-119063" eaLnBrk="1" hangingPunct="1">
              <a:defRPr/>
            </a:pPr>
            <a:r>
              <a:rPr lang="en-US" sz="1050" dirty="0">
                <a:solidFill>
                  <a:schemeClr val="dk1"/>
                </a:solidFill>
                <a:cs typeface="Arial" pitchFamily="34" charset="0"/>
                <a:sym typeface="Wingdings 2"/>
              </a:rPr>
              <a:t> </a:t>
            </a:r>
            <a:r>
              <a:rPr lang="en-US" sz="1050" dirty="0">
                <a:cs typeface="Arial" pitchFamily="34" charset="0"/>
              </a:rPr>
              <a:t>Validate design architecture for digital ear canal volumetric shape capture and data workflow</a:t>
            </a:r>
            <a:endParaRPr lang="en-US" sz="1050" dirty="0">
              <a:solidFill>
                <a:schemeClr val="dk1"/>
              </a:solidFill>
              <a:cs typeface="Arial" pitchFamily="34" charset="0"/>
            </a:endParaRPr>
          </a:p>
          <a:p>
            <a:pPr marL="119063" indent="-119063" eaLnBrk="1" hangingPunct="1">
              <a:defRPr/>
            </a:pPr>
            <a:r>
              <a:rPr lang="en-US" sz="1050" b="1">
                <a:cs typeface="Arial" pitchFamily="34" charset="0"/>
              </a:rPr>
              <a:t>CY20 </a:t>
            </a:r>
            <a:r>
              <a:rPr lang="en-US" sz="1050" b="1" dirty="0">
                <a:cs typeface="Arial" pitchFamily="34" charset="0"/>
              </a:rPr>
              <a:t>Goal </a:t>
            </a:r>
            <a:r>
              <a:rPr lang="en-US" sz="1050" dirty="0">
                <a:cs typeface="Arial" pitchFamily="34" charset="0"/>
              </a:rPr>
              <a:t>–  </a:t>
            </a:r>
            <a:r>
              <a:rPr lang="en-US" sz="1000" dirty="0">
                <a:cs typeface="Arial" pitchFamily="34" charset="0"/>
              </a:rPr>
              <a:t>Navy suitability testing</a:t>
            </a:r>
          </a:p>
          <a:p>
            <a:pPr marL="119063" indent="-119063" eaLnBrk="1" hangingPunct="1">
              <a:defRPr/>
            </a:pPr>
            <a:r>
              <a:rPr lang="en-US" sz="1000" dirty="0">
                <a:solidFill>
                  <a:schemeClr val="dk1"/>
                </a:solidFill>
                <a:cs typeface="Arial" pitchFamily="34" charset="0"/>
                <a:sym typeface="Wingdings 2"/>
              </a:rPr>
              <a:t> Field test on aircraft carrier flight deck</a:t>
            </a:r>
          </a:p>
          <a:p>
            <a:pPr marL="119063" indent="-119063" eaLnBrk="1" hangingPunct="1">
              <a:defRPr/>
            </a:pPr>
            <a:r>
              <a:rPr lang="en-US" sz="1050" b="1" dirty="0">
                <a:cs typeface="Arial" pitchFamily="34" charset="0"/>
              </a:rPr>
              <a:t>Comments/Challenges/Issues/Concerns</a:t>
            </a:r>
          </a:p>
          <a:p>
            <a:pPr marL="119063" indent="-119063" eaLnBrk="1" hangingPunct="1">
              <a:buFont typeface="Arial" pitchFamily="34" charset="0"/>
              <a:buChar char="•"/>
              <a:defRPr/>
            </a:pPr>
            <a:r>
              <a:rPr lang="en-US" sz="1050" dirty="0">
                <a:solidFill>
                  <a:schemeClr val="dk1"/>
                </a:solidFill>
                <a:cs typeface="Arial" pitchFamily="34" charset="0"/>
              </a:rPr>
              <a:t> If timelines change, comment here.  </a:t>
            </a:r>
          </a:p>
          <a:p>
            <a:pPr marL="119063" indent="-119063" eaLnBrk="1" hangingPunct="1">
              <a:buFont typeface="Arial" pitchFamily="34" charset="0"/>
              <a:buChar char="•"/>
              <a:defRPr/>
            </a:pPr>
            <a:r>
              <a:rPr lang="en-US" sz="1050" dirty="0">
                <a:solidFill>
                  <a:schemeClr val="dk1"/>
                </a:solidFill>
                <a:cs typeface="Arial" pitchFamily="34" charset="0"/>
              </a:rPr>
              <a:t> </a:t>
            </a:r>
            <a:r>
              <a:rPr lang="en-US" sz="1050" dirty="0">
                <a:solidFill>
                  <a:prstClr val="black"/>
                </a:solidFill>
                <a:cs typeface="Arial" pitchFamily="34" charset="0"/>
              </a:rPr>
              <a:t>If off by more than one quarter in spending, comment here.</a:t>
            </a:r>
            <a:endParaRPr lang="en-US" sz="1050" dirty="0">
              <a:solidFill>
                <a:schemeClr val="dk1"/>
              </a:solidFill>
              <a:cs typeface="Arial" pitchFamily="34" charset="0"/>
            </a:endParaRPr>
          </a:p>
          <a:p>
            <a:pPr marL="119063" indent="-119063" eaLnBrk="1" hangingPunct="1">
              <a:defRPr/>
            </a:pPr>
            <a:r>
              <a:rPr lang="en-US" sz="1050" b="1" dirty="0">
                <a:cs typeface="Arial" pitchFamily="34" charset="0"/>
              </a:rPr>
              <a:t>Budget Expenditure to Date</a:t>
            </a:r>
          </a:p>
          <a:p>
            <a:pPr marL="119063" indent="-119063" eaLnBrk="1" hangingPunct="1">
              <a:defRPr/>
            </a:pPr>
            <a:r>
              <a:rPr lang="en-US" sz="1050" dirty="0">
                <a:solidFill>
                  <a:schemeClr val="dk1"/>
                </a:solidFill>
                <a:cs typeface="Arial" pitchFamily="34" charset="0"/>
              </a:rPr>
              <a:t>Projected Expenditure:	   </a:t>
            </a:r>
          </a:p>
          <a:p>
            <a:pPr marL="119063" indent="-119063" eaLnBrk="1" hangingPunct="1">
              <a:defRPr/>
            </a:pPr>
            <a:r>
              <a:rPr lang="en-US" sz="1050" dirty="0">
                <a:solidFill>
                  <a:schemeClr val="dk1"/>
                </a:solidFill>
                <a:cs typeface="Arial" pitchFamily="34" charset="0"/>
              </a:rPr>
              <a:t>Actual Expenditure:  </a:t>
            </a:r>
          </a:p>
        </p:txBody>
      </p:sp>
      <p:sp>
        <p:nvSpPr>
          <p:cNvPr id="5131" name="TextBox 25">
            <a:extLst>
              <a:ext uri="{FF2B5EF4-FFF2-40B4-BE49-F238E27FC236}">
                <a16:creationId xmlns:a16="http://schemas.microsoft.com/office/drawing/2014/main" id="{B57A7BA0-EA86-E870-9333-ED6040E2AC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875" y="6535738"/>
            <a:ext cx="2617788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100" b="1">
                <a:latin typeface="Arial" panose="020B0604020202020204" pitchFamily="34" charset="0"/>
              </a:rPr>
              <a:t>Updated: </a:t>
            </a:r>
            <a:r>
              <a:rPr lang="en-US" altLang="en-US" sz="1100">
                <a:latin typeface="Arial" panose="020B0604020202020204" pitchFamily="34" charset="0"/>
              </a:rPr>
              <a:t>(place date of last update)</a:t>
            </a:r>
          </a:p>
        </p:txBody>
      </p:sp>
      <p:sp>
        <p:nvSpPr>
          <p:cNvPr id="5132" name="TextBox 18">
            <a:extLst>
              <a:ext uri="{FF2B5EF4-FFF2-40B4-BE49-F238E27FC236}">
                <a16:creationId xmlns:a16="http://schemas.microsoft.com/office/drawing/2014/main" id="{833114C4-C135-B08B-9A9C-5106BED323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963" y="3925888"/>
            <a:ext cx="434340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500" b="1">
                <a:latin typeface="Arial" panose="020B0604020202020204" pitchFamily="34" charset="0"/>
                <a:cs typeface="Arial" panose="020B0604020202020204" pitchFamily="34" charset="0"/>
              </a:rPr>
              <a:t>Timeline and Cost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A072F19-BC23-6680-4A74-4E4B90AC543F}"/>
              </a:ext>
            </a:extLst>
          </p:cNvPr>
          <p:cNvSpPr/>
          <p:nvPr/>
        </p:nvSpPr>
        <p:spPr bwMode="auto">
          <a:xfrm>
            <a:off x="207963" y="6003925"/>
            <a:ext cx="4216400" cy="3238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134" name="Group 36">
            <a:extLst>
              <a:ext uri="{FF2B5EF4-FFF2-40B4-BE49-F238E27FC236}">
                <a16:creationId xmlns:a16="http://schemas.microsoft.com/office/drawing/2014/main" id="{DA0B43AC-F41B-F1CB-77C5-F06E5A5EB02F}"/>
              </a:ext>
            </a:extLst>
          </p:cNvPr>
          <p:cNvGrpSpPr>
            <a:grpSpLocks/>
          </p:cNvGrpSpPr>
          <p:nvPr/>
        </p:nvGrpSpPr>
        <p:grpSpPr bwMode="auto">
          <a:xfrm>
            <a:off x="190500" y="4265613"/>
            <a:ext cx="4233863" cy="2051050"/>
            <a:chOff x="4821351" y="4231758"/>
            <a:chExt cx="4094050" cy="2051601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1A2331DA-E19E-7118-91F0-ED1028202E33}"/>
                </a:ext>
              </a:extLst>
            </p:cNvPr>
            <p:cNvSpPr/>
            <p:nvPr/>
          </p:nvSpPr>
          <p:spPr>
            <a:xfrm>
              <a:off x="4838237" y="4231758"/>
              <a:ext cx="4077164" cy="2051601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9FD35604-4373-184A-3194-CC7EB99F4773}"/>
                </a:ext>
              </a:extLst>
            </p:cNvPr>
            <p:cNvCxnSpPr/>
            <p:nvPr/>
          </p:nvCxnSpPr>
          <p:spPr>
            <a:xfrm>
              <a:off x="4848982" y="4593805"/>
              <a:ext cx="406641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6D143CEE-21AF-EED7-7903-BD588578DDAE}"/>
                </a:ext>
              </a:extLst>
            </p:cNvPr>
            <p:cNvCxnSpPr/>
            <p:nvPr/>
          </p:nvCxnSpPr>
          <p:spPr>
            <a:xfrm>
              <a:off x="4821351" y="4947912"/>
              <a:ext cx="406641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DFB24334-75EA-9C53-F628-49A56A41511A}"/>
                </a:ext>
              </a:extLst>
            </p:cNvPr>
            <p:cNvCxnSpPr/>
            <p:nvPr/>
          </p:nvCxnSpPr>
          <p:spPr>
            <a:xfrm>
              <a:off x="4827491" y="5576731"/>
              <a:ext cx="406795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09E39AEE-F8DD-F5AF-E2CD-D648F0A2820F}"/>
                </a:ext>
              </a:extLst>
            </p:cNvPr>
            <p:cNvCxnSpPr/>
            <p:nvPr/>
          </p:nvCxnSpPr>
          <p:spPr>
            <a:xfrm>
              <a:off x="4848982" y="5970537"/>
              <a:ext cx="4066419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757298AF-5C9E-8C60-2495-0AEC69AFFB43}"/>
                </a:ext>
              </a:extLst>
            </p:cNvPr>
            <p:cNvCxnSpPr/>
            <p:nvPr/>
          </p:nvCxnSpPr>
          <p:spPr>
            <a:xfrm>
              <a:off x="4835167" y="5260734"/>
              <a:ext cx="4066418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5FEFE11-3A67-2F6F-37A5-2476DF810A0D}"/>
              </a:ext>
            </a:extLst>
          </p:cNvPr>
          <p:cNvCxnSpPr/>
          <p:nvPr/>
        </p:nvCxnSpPr>
        <p:spPr bwMode="auto">
          <a:xfrm rot="16200000" flipH="1">
            <a:off x="1330325" y="5291138"/>
            <a:ext cx="2039938" cy="111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1BCEE9B-ECD6-5489-A93F-0EA190E9DD4D}"/>
              </a:ext>
            </a:extLst>
          </p:cNvPr>
          <p:cNvCxnSpPr/>
          <p:nvPr/>
        </p:nvCxnSpPr>
        <p:spPr bwMode="auto">
          <a:xfrm rot="16200000" flipH="1">
            <a:off x="1852613" y="5307013"/>
            <a:ext cx="2041525" cy="95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0703ED6E-0916-F6FA-DFED-2198CA315B2B}"/>
              </a:ext>
            </a:extLst>
          </p:cNvPr>
          <p:cNvCxnSpPr/>
          <p:nvPr/>
        </p:nvCxnSpPr>
        <p:spPr bwMode="auto">
          <a:xfrm rot="16200000" flipH="1">
            <a:off x="2393156" y="5291932"/>
            <a:ext cx="2041525" cy="111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38" name="TextBox 33">
            <a:extLst>
              <a:ext uri="{FF2B5EF4-FFF2-40B4-BE49-F238E27FC236}">
                <a16:creationId xmlns:a16="http://schemas.microsoft.com/office/drawing/2014/main" id="{D81213A5-AE3C-3A2C-3889-4B83F8B020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4013" y="4306888"/>
            <a:ext cx="40703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7475" indent="-1174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None/>
            </a:pPr>
            <a:r>
              <a:rPr lang="en-US" altLang="en-US" sz="1200" b="1">
                <a:latin typeface="Arial" panose="020B0604020202020204" pitchFamily="34" charset="0"/>
                <a:cs typeface="Arial" panose="020B0604020202020204" pitchFamily="34" charset="0"/>
              </a:rPr>
              <a:t>Activities                       CY    17          18       19	20</a:t>
            </a:r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1FB01788-107E-B5DE-1E9E-80817B0240E2}"/>
              </a:ext>
            </a:extLst>
          </p:cNvPr>
          <p:cNvCxnSpPr/>
          <p:nvPr/>
        </p:nvCxnSpPr>
        <p:spPr bwMode="auto">
          <a:xfrm rot="16200000" flipH="1">
            <a:off x="2917031" y="5261770"/>
            <a:ext cx="2041525" cy="111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4">
            <a:extLst>
              <a:ext uri="{FF2B5EF4-FFF2-40B4-BE49-F238E27FC236}">
                <a16:creationId xmlns:a16="http://schemas.microsoft.com/office/drawing/2014/main" id="{C96FD9D2-5F79-6E6B-2648-18D2A41D82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788" y="4673600"/>
            <a:ext cx="213677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17475" indent="-117475" eaLnBrk="1" hangingPunct="1">
              <a:spcBef>
                <a:spcPts val="600"/>
              </a:spcBef>
              <a:defRPr/>
            </a:pPr>
            <a:r>
              <a:rPr lang="en-US" sz="1050" dirty="0">
                <a:cs typeface="Arial" pitchFamily="34" charset="0"/>
              </a:rPr>
              <a:t>Text (Major aim/study/milestone)</a:t>
            </a:r>
          </a:p>
        </p:txBody>
      </p:sp>
      <p:sp>
        <p:nvSpPr>
          <p:cNvPr id="5141" name="TextBox 35">
            <a:extLst>
              <a:ext uri="{FF2B5EF4-FFF2-40B4-BE49-F238E27FC236}">
                <a16:creationId xmlns:a16="http://schemas.microsoft.com/office/drawing/2014/main" id="{C8C5D748-759B-D01F-A2E9-DE96EFD6D7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075" y="6030913"/>
            <a:ext cx="4205288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7475" indent="-11747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None/>
            </a:pPr>
            <a:r>
              <a:rPr lang="en-US" altLang="en-US" sz="1100" b="1">
                <a:latin typeface="Arial" panose="020B0604020202020204" pitchFamily="34" charset="0"/>
                <a:cs typeface="Arial" panose="020B0604020202020204" pitchFamily="34" charset="0"/>
              </a:rPr>
              <a:t>Estimated Budget ($K)	        $000      $000      $000    $000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82FDEAB5-AAD7-1673-8CD7-1E49A98D6595}"/>
              </a:ext>
            </a:extLst>
          </p:cNvPr>
          <p:cNvSpPr/>
          <p:nvPr/>
        </p:nvSpPr>
        <p:spPr>
          <a:xfrm>
            <a:off x="2366963" y="4711700"/>
            <a:ext cx="649287" cy="1809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F374958-C961-8EE7-49BA-8DB05824AD83}"/>
              </a:ext>
            </a:extLst>
          </p:cNvPr>
          <p:cNvSpPr/>
          <p:nvPr/>
        </p:nvSpPr>
        <p:spPr>
          <a:xfrm>
            <a:off x="2916238" y="5045075"/>
            <a:ext cx="649287" cy="1809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0DEDA43-5CF6-09D9-F0D2-8CFD8BEB6ABA}"/>
              </a:ext>
            </a:extLst>
          </p:cNvPr>
          <p:cNvSpPr/>
          <p:nvPr/>
        </p:nvSpPr>
        <p:spPr>
          <a:xfrm>
            <a:off x="3695700" y="5664200"/>
            <a:ext cx="728663" cy="1778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3" name="TextBox 34">
            <a:extLst>
              <a:ext uri="{FF2B5EF4-FFF2-40B4-BE49-F238E27FC236}">
                <a16:creationId xmlns:a16="http://schemas.microsoft.com/office/drawing/2014/main" id="{6071C450-07B0-85ED-49F6-09BC3B52B8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" y="5026025"/>
            <a:ext cx="213677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17475" indent="-117475" eaLnBrk="1" hangingPunct="1">
              <a:spcBef>
                <a:spcPts val="600"/>
              </a:spcBef>
              <a:defRPr/>
            </a:pPr>
            <a:r>
              <a:rPr lang="en-US" sz="1050" dirty="0">
                <a:cs typeface="Arial" pitchFamily="34" charset="0"/>
              </a:rPr>
              <a:t>Text (Major aim/study/milestone)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9D34473-7B5A-425C-A0BB-4CFEA2D4F5F0}"/>
              </a:ext>
            </a:extLst>
          </p:cNvPr>
          <p:cNvSpPr/>
          <p:nvPr/>
        </p:nvSpPr>
        <p:spPr>
          <a:xfrm>
            <a:off x="3289300" y="5362575"/>
            <a:ext cx="649288" cy="1809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TextBox 34">
            <a:extLst>
              <a:ext uri="{FF2B5EF4-FFF2-40B4-BE49-F238E27FC236}">
                <a16:creationId xmlns:a16="http://schemas.microsoft.com/office/drawing/2014/main" id="{397E85D9-3119-6A16-240B-61E08875BC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138" y="5335588"/>
            <a:ext cx="213677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17475" indent="-117475" eaLnBrk="1" hangingPunct="1">
              <a:spcBef>
                <a:spcPts val="600"/>
              </a:spcBef>
              <a:defRPr/>
            </a:pPr>
            <a:r>
              <a:rPr lang="en-US" sz="1050" dirty="0">
                <a:cs typeface="Arial" pitchFamily="34" charset="0"/>
              </a:rPr>
              <a:t>Text (Major aim/study/milestone)</a:t>
            </a:r>
          </a:p>
        </p:txBody>
      </p:sp>
      <p:sp>
        <p:nvSpPr>
          <p:cNvPr id="47" name="TextBox 34">
            <a:extLst>
              <a:ext uri="{FF2B5EF4-FFF2-40B4-BE49-F238E27FC236}">
                <a16:creationId xmlns:a16="http://schemas.microsoft.com/office/drawing/2014/main" id="{890F372B-D78F-10B4-46E3-C07A32F42B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1138" y="5622925"/>
            <a:ext cx="213677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17475" indent="-117475" eaLnBrk="1" hangingPunct="1">
              <a:spcBef>
                <a:spcPts val="600"/>
              </a:spcBef>
              <a:defRPr/>
            </a:pPr>
            <a:r>
              <a:rPr lang="en-US" sz="1050" dirty="0">
                <a:cs typeface="Arial" pitchFamily="34" charset="0"/>
              </a:rPr>
              <a:t>Text (Major aim/study/milestone)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F2FB94A5-7CC1-A68B-2D9A-9EF64230DC52}"/>
              </a:ext>
            </a:extLst>
          </p:cNvPr>
          <p:cNvSpPr/>
          <p:nvPr/>
        </p:nvSpPr>
        <p:spPr>
          <a:xfrm>
            <a:off x="4797425" y="3448050"/>
            <a:ext cx="4203700" cy="4191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n-US" sz="900" dirty="0">
                <a:solidFill>
                  <a:schemeClr val="tx1"/>
                </a:solidFill>
              </a:rPr>
              <a:t>Accomplishment: Place a description of the latest scientific accomplishment here. Limit the comments to three lines or less to make them fit; be succinct.  These comments are valuable since they show progress.</a:t>
            </a:r>
            <a:endParaRPr lang="en-US" sz="1600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A4D08D3F-E940-F058-8387-748A20972286}"/>
              </a:ext>
            </a:extLst>
          </p:cNvPr>
          <p:cNvSpPr/>
          <p:nvPr/>
        </p:nvSpPr>
        <p:spPr>
          <a:xfrm>
            <a:off x="2803525" y="4729163"/>
            <a:ext cx="46038" cy="142875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DC120ECA-DDB9-E213-8180-BCD90E2EE0A5}"/>
              </a:ext>
            </a:extLst>
          </p:cNvPr>
          <p:cNvSpPr/>
          <p:nvPr/>
        </p:nvSpPr>
        <p:spPr>
          <a:xfrm>
            <a:off x="2908300" y="5051425"/>
            <a:ext cx="46038" cy="142875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CBF08032-D10D-AB1F-8ACC-46E614E57737}"/>
              </a:ext>
            </a:extLst>
          </p:cNvPr>
          <p:cNvCxnSpPr/>
          <p:nvPr/>
        </p:nvCxnSpPr>
        <p:spPr>
          <a:xfrm>
            <a:off x="0" y="3897313"/>
            <a:ext cx="914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1179</TotalTime>
  <Words>389</Words>
  <Application>Microsoft Office PowerPoint</Application>
  <PresentationFormat>On-screen Show (4:3)</PresentationFormat>
  <Paragraphs>43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Insert Project Title Here Insert ERMS/Log Number and Task Title Here Insert Award Number Here</vt:lpstr>
    </vt:vector>
  </TitlesOfParts>
  <Company>SAIC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feistera</dc:creator>
  <cp:lastModifiedBy>Fisher, Rebecca A CIV USARMY MEDCOM CDMRP (US)</cp:lastModifiedBy>
  <cp:revision>94</cp:revision>
  <dcterms:created xsi:type="dcterms:W3CDTF">2009-07-23T23:39:51Z</dcterms:created>
  <dcterms:modified xsi:type="dcterms:W3CDTF">2024-04-02T20:20:54Z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0008008003000000000001023720</vt:lpwstr>
  </property>
</Properties>
</file>